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b03011de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b03011ded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d1704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ad1704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aa1e0cac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aa1e0cac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a1e0ca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a1e0ca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aa1e0c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aa1e0c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03011ded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b03011ded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ab1663d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ab1663d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1130100" y="672525"/>
            <a:ext cx="6883800" cy="15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rgbClr val="00F4AD"/>
                </a:solidFill>
              </a:rPr>
              <a:t>DESIGN OF AN INTELLIGENT SYSTEM FOR THE
AUTOMATED GREENHOUSE CONTROL
</a:t>
            </a:r>
            <a:endParaRPr sz="2500" b="1" dirty="0">
              <a:solidFill>
                <a:srgbClr val="00F4AD"/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4294967295"/>
          </p:nvPr>
        </p:nvSpPr>
        <p:spPr>
          <a:xfrm>
            <a:off x="0" y="2934375"/>
            <a:ext cx="8463516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58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 dirty="0"/>
              <a:t>Escobar Villa, Andrés David			06200075</a:t>
            </a:r>
            <a:endParaRPr sz="1802" dirty="0"/>
          </a:p>
          <a:p>
            <a:pPr marL="914400" lvl="0" indent="-3458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 dirty="0"/>
              <a:t>Gonzales Aburto, Ricardo Daniel		               18200061</a:t>
            </a:r>
            <a:endParaRPr sz="1802" dirty="0"/>
          </a:p>
          <a:p>
            <a:pPr marL="914400" lvl="0" indent="-3458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 dirty="0"/>
              <a:t>Huamani Avendaño, Dulce				18200219</a:t>
            </a:r>
            <a:endParaRPr sz="1802" dirty="0"/>
          </a:p>
          <a:p>
            <a:pPr marL="914400" lvl="0" indent="-3458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 dirty="0"/>
              <a:t>Molina Yupanqui, Flor				18200164</a:t>
            </a:r>
            <a:endParaRPr sz="1802" dirty="0"/>
          </a:p>
          <a:p>
            <a:pPr marL="914400" lvl="0" indent="-3458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 dirty="0"/>
              <a:t>Palomino Loa, Junior				18200172</a:t>
            </a:r>
            <a:endParaRPr sz="1802" dirty="0"/>
          </a:p>
          <a:p>
            <a:pPr marL="914400" lvl="0" indent="-3458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 dirty="0"/>
              <a:t>Quispe Vega, Anthony Yair				18200179</a:t>
            </a:r>
            <a:endParaRPr sz="1802" dirty="0"/>
          </a:p>
          <a:p>
            <a:pPr marL="914400" lvl="0" indent="-3458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 dirty="0"/>
              <a:t>Vera Leon, Bryan					18200124</a:t>
            </a:r>
            <a:endParaRPr sz="1802" dirty="0"/>
          </a:p>
        </p:txBody>
      </p:sp>
      <p:sp>
        <p:nvSpPr>
          <p:cNvPr id="136" name="Google Shape;136;p13"/>
          <p:cNvSpPr txBox="1">
            <a:spLocks noGrp="1"/>
          </p:cNvSpPr>
          <p:nvPr>
            <p:ph type="ctrTitle" idx="4294967295"/>
          </p:nvPr>
        </p:nvSpPr>
        <p:spPr>
          <a:xfrm>
            <a:off x="824825" y="2333400"/>
            <a:ext cx="22773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302" b="1" dirty="0">
                <a:latin typeface="Lato"/>
                <a:ea typeface="Lato"/>
                <a:cs typeface="Lato"/>
                <a:sym typeface="Lato"/>
              </a:rPr>
              <a:t>Members</a:t>
            </a:r>
            <a:r>
              <a:rPr lang="es" sz="2302" b="1" dirty="0">
                <a:latin typeface="Lato"/>
                <a:ea typeface="Lato"/>
                <a:cs typeface="Lato"/>
                <a:sym typeface="Lato"/>
              </a:rPr>
              <a:t>:</a:t>
            </a:r>
            <a:endParaRPr sz="31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45450" y="11164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lvl="0" algn="just"/>
            <a:r>
              <a:rPr lang="en-US" sz="1300" dirty="0"/>
              <a:t>A greenhouse is a structure that is covered by
transparent materials, where it is possible to grow plants or vegetables outside
of your season and ensure a food availability throughout the season
year</a:t>
            </a:r>
            <a:r>
              <a:rPr lang="es" sz="1300" dirty="0"/>
              <a:t>.</a:t>
            </a:r>
            <a:endParaRPr dirty="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00" y="2503500"/>
            <a:ext cx="4477875" cy="22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1151575" y="208575"/>
            <a:ext cx="69297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Introduction
</a:t>
            </a:r>
            <a:endParaRPr sz="42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/>
        </p:nvSpPr>
        <p:spPr>
          <a:xfrm>
            <a:off x="1107150" y="704425"/>
            <a:ext cx="692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6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sz="42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107150" y="1994500"/>
            <a:ext cx="37053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b="1" dirty="0">
                <a:solidFill>
                  <a:schemeClr val="lt1"/>
                </a:solidFill>
              </a:rPr>
              <a:t>General:
</a:t>
            </a:r>
            <a:r>
              <a:rPr lang="en-US" sz="1600" dirty="0">
                <a:solidFill>
                  <a:schemeClr val="lt1"/>
                </a:solidFill>
              </a:rPr>
              <a:t>Design and implement an intelligent modular system that allows efficient control of a greenhouse.</a:t>
            </a:r>
            <a:r>
              <a:rPr lang="en-US" sz="1600" b="1" dirty="0">
                <a:solidFill>
                  <a:schemeClr val="lt1"/>
                </a:solidFill>
              </a:rPr>
              <a:t>
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100" y="1765075"/>
            <a:ext cx="2511726" cy="22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2969550" y="359925"/>
            <a:ext cx="32049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lnSpc>
                <a:spcPct val="115000"/>
              </a:lnSpc>
            </a:pPr>
            <a:r>
              <a:rPr lang="en-US" sz="1900" b="1" dirty="0">
                <a:latin typeface="Arial"/>
                <a:ea typeface="Arial"/>
                <a:cs typeface="Arial"/>
                <a:sym typeface="Arial"/>
              </a:rPr>
              <a:t>Arduino device used
</a:t>
            </a:r>
            <a:endParaRPr sz="3200" dirty="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50" y="1978225"/>
            <a:ext cx="3660200" cy="24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200" y="2241999"/>
            <a:ext cx="3941850" cy="19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1478650" y="1311575"/>
            <a:ext cx="19344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1900" b="1" dirty="0">
                <a:latin typeface="Arial"/>
                <a:ea typeface="Arial"/>
                <a:cs typeface="Arial"/>
                <a:sym typeface="Arial"/>
              </a:rPr>
              <a:t>Characteristics</a:t>
            </a:r>
            <a:endParaRPr sz="32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5534525" y="1541000"/>
            <a:ext cx="24252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latin typeface="Arial"/>
                <a:ea typeface="Arial"/>
                <a:cs typeface="Arial"/>
                <a:sym typeface="Arial"/>
              </a:rPr>
              <a:t>Arduino Mega 2560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052550" y="267500"/>
            <a:ext cx="70389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 algn="ctr"/>
            <a:r>
              <a:rPr lang="en-US" sz="2600" b="1" dirty="0">
                <a:solidFill>
                  <a:schemeClr val="lt2"/>
                </a:solidFill>
              </a:rPr>
              <a:t>Devices used
</a:t>
            </a:r>
            <a:endParaRPr sz="2600" b="1" dirty="0">
              <a:solidFill>
                <a:schemeClr val="lt2"/>
              </a:solidFill>
            </a:endParaRPr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1751725" y="1104463"/>
            <a:ext cx="14508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018"/>
              <a:buNone/>
            </a:pPr>
            <a:r>
              <a:rPr lang="en-US" sz="1872" b="1" u="sng" dirty="0">
                <a:solidFill>
                  <a:srgbClr val="618B5B"/>
                </a:solidFill>
              </a:rPr>
              <a:t>SENSORS</a:t>
            </a:r>
            <a:endParaRPr sz="1872" b="1" u="sng" dirty="0">
              <a:solidFill>
                <a:srgbClr val="618B5B"/>
              </a:solidFill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749759" y="2486350"/>
            <a:ext cx="144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DHT11 y DHT22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3" y="2988488"/>
            <a:ext cx="2315880" cy="1672025"/>
          </a:xfrm>
          <a:prstGeom prst="rect">
            <a:avLst/>
          </a:prstGeom>
          <a:noFill/>
          <a:ln w="38100" cap="flat" cmpd="sng">
            <a:solidFill>
              <a:srgbClr val="618B5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4">
            <a:alphaModFix/>
          </a:blip>
          <a:srcRect b="7097"/>
          <a:stretch/>
        </p:blipFill>
        <p:spPr>
          <a:xfrm>
            <a:off x="7269900" y="3369600"/>
            <a:ext cx="1450801" cy="1188000"/>
          </a:xfrm>
          <a:prstGeom prst="rect">
            <a:avLst/>
          </a:prstGeom>
          <a:noFill/>
          <a:ln w="38100" cap="flat" cmpd="sng">
            <a:solidFill>
              <a:srgbClr val="82A0C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025" y="1603050"/>
            <a:ext cx="1450800" cy="1385450"/>
          </a:xfrm>
          <a:prstGeom prst="rect">
            <a:avLst/>
          </a:prstGeom>
          <a:noFill/>
          <a:ln w="38100" cap="flat" cmpd="sng">
            <a:solidFill>
              <a:srgbClr val="618B5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6">
            <a:alphaModFix/>
          </a:blip>
          <a:srcRect l="1378" t="2175" r="1514" b="18143"/>
          <a:stretch/>
        </p:blipFill>
        <p:spPr>
          <a:xfrm>
            <a:off x="749752" y="1604239"/>
            <a:ext cx="1449900" cy="882124"/>
          </a:xfrm>
          <a:prstGeom prst="rect">
            <a:avLst/>
          </a:prstGeom>
          <a:noFill/>
          <a:ln w="38100" cap="flat" cmpd="sng">
            <a:solidFill>
              <a:srgbClr val="618B5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1" name="Google Shape;171;p17"/>
          <p:cNvPicPr preferRelativeResize="0"/>
          <p:nvPr/>
        </p:nvPicPr>
        <p:blipFill rotWithShape="1">
          <a:blip r:embed="rId7">
            <a:alphaModFix/>
          </a:blip>
          <a:srcRect l="11033" t="19792" r="11536" b="23152"/>
          <a:stretch/>
        </p:blipFill>
        <p:spPr>
          <a:xfrm>
            <a:off x="5189311" y="3369663"/>
            <a:ext cx="1450800" cy="1188000"/>
          </a:xfrm>
          <a:prstGeom prst="rect">
            <a:avLst/>
          </a:prstGeom>
          <a:noFill/>
          <a:ln w="38100" cap="flat" cmpd="sng">
            <a:solidFill>
              <a:srgbClr val="82A0C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8">
            <a:alphaModFix/>
          </a:blip>
          <a:srcRect l="5096" t="7095" b="3659"/>
          <a:stretch/>
        </p:blipFill>
        <p:spPr>
          <a:xfrm>
            <a:off x="2907025" y="3667025"/>
            <a:ext cx="1450800" cy="993501"/>
          </a:xfrm>
          <a:prstGeom prst="rect">
            <a:avLst/>
          </a:prstGeom>
          <a:noFill/>
          <a:ln w="38100" cap="flat" cmpd="sng">
            <a:solidFill>
              <a:srgbClr val="618B5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9">
            <a:alphaModFix/>
          </a:blip>
          <a:srcRect l="14887" t="12619" r="13709" b="11680"/>
          <a:stretch/>
        </p:blipFill>
        <p:spPr>
          <a:xfrm>
            <a:off x="5189288" y="1602000"/>
            <a:ext cx="1450800" cy="1188000"/>
          </a:xfrm>
          <a:prstGeom prst="rect">
            <a:avLst/>
          </a:prstGeom>
          <a:noFill/>
          <a:ln w="38100" cap="flat" cmpd="sng">
            <a:solidFill>
              <a:srgbClr val="82A0C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10">
            <a:alphaModFix/>
          </a:blip>
          <a:srcRect l="4221" t="18030" r="6341" b="10957"/>
          <a:stretch/>
        </p:blipFill>
        <p:spPr>
          <a:xfrm>
            <a:off x="7269900" y="1602000"/>
            <a:ext cx="1450800" cy="1188000"/>
          </a:xfrm>
          <a:prstGeom prst="rect">
            <a:avLst/>
          </a:prstGeom>
          <a:noFill/>
          <a:ln w="38100" cap="flat" cmpd="sng">
            <a:solidFill>
              <a:srgbClr val="82A0C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" name="Google Shape;175;p17"/>
          <p:cNvSpPr txBox="1"/>
          <p:nvPr/>
        </p:nvSpPr>
        <p:spPr>
          <a:xfrm>
            <a:off x="822500" y="4718975"/>
            <a:ext cx="13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LDR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2853625" y="3024688"/>
            <a:ext cx="15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FC-28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2853613" y="4671350"/>
            <a:ext cx="15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BPM280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5162600" y="4588575"/>
            <a:ext cx="150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2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Module</a:t>
            </a:r>
            <a:r>
              <a:rPr lang="es" sz="12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Micro SD</a:t>
            </a:r>
            <a:endParaRPr sz="12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5135900" y="2804125"/>
            <a:ext cx="150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Mini Oled SS1306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7243200" y="2804125"/>
            <a:ext cx="150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2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Module</a:t>
            </a:r>
            <a:r>
              <a:rPr lang="es" sz="12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Relay</a:t>
            </a:r>
            <a:endParaRPr sz="12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7216500" y="4612900"/>
            <a:ext cx="15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LED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CIRCUIT ASSEMBLY
</a:t>
            </a:r>
            <a:endParaRPr dirty="0"/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25" y="1410875"/>
            <a:ext cx="4743250" cy="31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>
            <a:spLocks noGrp="1"/>
          </p:cNvSpPr>
          <p:nvPr>
            <p:ph type="body" idx="1"/>
          </p:nvPr>
        </p:nvSpPr>
        <p:spPr>
          <a:xfrm>
            <a:off x="1121546" y="4658850"/>
            <a:ext cx="3153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000" dirty="0"/>
              <a:t>Assembly and connection of components
</a:t>
            </a:r>
            <a:endParaRPr sz="1000" dirty="0"/>
          </a:p>
        </p:txBody>
      </p:sp>
      <p:pic>
        <p:nvPicPr>
          <p:cNvPr id="189" name="Google Shape;1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275" y="1407125"/>
            <a:ext cx="3812325" cy="3194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5246588" y="4658850"/>
            <a:ext cx="36777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000" dirty="0"/>
              <a:t>Arduino Mega 2560 on-board port assignment
</a:t>
            </a:r>
            <a:endParaRPr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037500" y="327150"/>
            <a:ext cx="30690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>
                <a:solidFill>
                  <a:schemeClr val="lt2"/>
                </a:solidFill>
              </a:rPr>
              <a:t>Flowchart 
</a:t>
            </a:r>
            <a:endParaRPr dirty="0"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975" y="914825"/>
            <a:ext cx="5747824" cy="39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1105025" y="246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RESULTS AND CONCLUSIONS
</a:t>
            </a:r>
            <a:endParaRPr dirty="0"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1483725" y="882075"/>
            <a:ext cx="2225700" cy="12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☒ Arduino Nano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☒ Arduino Uno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☑ Arduino Mega2560</a:t>
            </a:r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25" y="429913"/>
            <a:ext cx="2141825" cy="21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176325" y="2269650"/>
            <a:ext cx="70389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Connection Options
</a:t>
            </a:r>
            <a:endParaRPr dirty="0"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850" y="2944750"/>
            <a:ext cx="1771530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1410213" y="3994050"/>
            <a:ext cx="12468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4400" dirty="0"/>
              <a:t>NodeMCU</a:t>
            </a:r>
            <a:endParaRPr dirty="0"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727" y="2944750"/>
            <a:ext cx="914100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>
            <a:spLocks noGrp="1"/>
          </p:cNvSpPr>
          <p:nvPr>
            <p:ph type="body" idx="1"/>
          </p:nvPr>
        </p:nvSpPr>
        <p:spPr>
          <a:xfrm>
            <a:off x="4306263" y="3983225"/>
            <a:ext cx="12468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600" dirty="0"/>
              <a:t>ESP32</a:t>
            </a:r>
            <a:endParaRPr dirty="0"/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9349" y="2944749"/>
            <a:ext cx="1969776" cy="104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1675" y="148700"/>
            <a:ext cx="2340825" cy="1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>
            <a:spLocks noGrp="1"/>
          </p:cNvSpPr>
          <p:nvPr>
            <p:ph type="body" idx="1"/>
          </p:nvPr>
        </p:nvSpPr>
        <p:spPr>
          <a:xfrm>
            <a:off x="6479346" y="2119575"/>
            <a:ext cx="3153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900" dirty="0"/>
              <a:t>Modular greenhouse system
</a:t>
            </a:r>
            <a:endParaRPr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206</Words>
  <Application>Microsoft Office PowerPoint</Application>
  <PresentationFormat>On-screen Show (16:9)</PresentationFormat>
  <Paragraphs>39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Lato</vt:lpstr>
      <vt:lpstr>Arial</vt:lpstr>
      <vt:lpstr>Focus</vt:lpstr>
      <vt:lpstr>DESIGN OF AN INTELLIGENT SYSTEM FOR THE
AUTOMATED GREENHOUSE CONTROL
</vt:lpstr>
      <vt:lpstr> A greenhouse is a structure that is covered by
transparent materials, where it is possible to grow plants or vegetables outside
of your season and ensure a food availability throughout the season
year.</vt:lpstr>
      <vt:lpstr>PowerPoint Presentation</vt:lpstr>
      <vt:lpstr>Arduino device used
</vt:lpstr>
      <vt:lpstr>Devices used
</vt:lpstr>
      <vt:lpstr>CIRCUIT ASSEMBLY
</vt:lpstr>
      <vt:lpstr>Flowchart 
</vt:lpstr>
      <vt:lpstr>RESULTS AND CONCLUSIONS
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UN SISTEMA INTELIGENTE PARA EL CONTROL AUTOMATIZADO DE INVERNADEROS</dc:title>
  <dc:creator>USUARIO</dc:creator>
  <cp:lastModifiedBy>Dulce Maria Huamani Avenda�o</cp:lastModifiedBy>
  <cp:revision>2</cp:revision>
  <dcterms:modified xsi:type="dcterms:W3CDTF">2021-11-08T15:38:23Z</dcterms:modified>
</cp:coreProperties>
</file>